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activeX/activeX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9" r:id="rId6"/>
    <p:sldId id="262" r:id="rId7"/>
    <p:sldId id="266" r:id="rId8"/>
    <p:sldId id="277" r:id="rId9"/>
    <p:sldId id="278" r:id="rId10"/>
    <p:sldId id="279" r:id="rId11"/>
    <p:sldId id="268" r:id="rId12"/>
    <p:sldId id="263" r:id="rId13"/>
    <p:sldId id="264" r:id="rId14"/>
    <p:sldId id="265" r:id="rId15"/>
    <p:sldId id="260" r:id="rId16"/>
    <p:sldId id="285" r:id="rId17"/>
    <p:sldId id="261" r:id="rId18"/>
    <p:sldId id="267" r:id="rId19"/>
    <p:sldId id="270" r:id="rId20"/>
    <p:sldId id="281" r:id="rId21"/>
    <p:sldId id="271" r:id="rId22"/>
    <p:sldId id="272" r:id="rId23"/>
    <p:sldId id="282" r:id="rId24"/>
    <p:sldId id="273" r:id="rId25"/>
    <p:sldId id="274" r:id="rId26"/>
    <p:sldId id="283" r:id="rId27"/>
    <p:sldId id="286" r:id="rId28"/>
    <p:sldId id="287" r:id="rId29"/>
  </p:sldIdLst>
  <p:sldSz cx="9144000" cy="6858000" type="screen4x3"/>
  <p:notesSz cx="12547600" cy="92964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E6E6E6"/>
    <a:srgbClr val="FFFFFF"/>
    <a:srgbClr val="0080FF"/>
    <a:srgbClr val="00FF00"/>
    <a:srgbClr val="00800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86406" autoAdjust="0"/>
  </p:normalViewPr>
  <p:slideViewPr>
    <p:cSldViewPr>
      <p:cViewPr varScale="1">
        <p:scale>
          <a:sx n="113" d="100"/>
          <a:sy n="113" d="100"/>
        </p:scale>
        <p:origin x="-1500" y="-96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38"/>
    </p:cViewPr>
  </p:sorterViewPr>
  <p:notesViewPr>
    <p:cSldViewPr>
      <p:cViewPr varScale="1">
        <p:scale>
          <a:sx n="45" d="100"/>
          <a:sy n="45" d="100"/>
        </p:scale>
        <p:origin x="-930" y="-102"/>
      </p:cViewPr>
      <p:guideLst>
        <p:guide orient="horz" pos="2927"/>
        <p:guide pos="394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18" y="11"/>
            <a:ext cx="5438735" cy="464157"/>
          </a:xfrm>
          <a:prstGeom prst="rect">
            <a:avLst/>
          </a:prstGeom>
        </p:spPr>
        <p:txBody>
          <a:bodyPr vert="horz" lIns="118029" tIns="59016" rIns="118029" bIns="59016" rtlCol="0"/>
          <a:lstStyle>
            <a:lvl1pPr algn="l">
              <a:defRPr sz="1500"/>
            </a:lvl1pPr>
          </a:lstStyle>
          <a:p>
            <a:endParaRPr lang="en-US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7105977" y="11"/>
            <a:ext cx="5438735" cy="464157"/>
          </a:xfrm>
          <a:prstGeom prst="rect">
            <a:avLst/>
          </a:prstGeom>
        </p:spPr>
        <p:txBody>
          <a:bodyPr vert="horz" lIns="118029" tIns="59016" rIns="118029" bIns="59016" rtlCol="0"/>
          <a:lstStyle>
            <a:lvl1pPr algn="r">
              <a:defRPr sz="1500"/>
            </a:lvl1pPr>
          </a:lstStyle>
          <a:p>
            <a:fld id="{CB0AFF1F-A0B5-4FED-ABB3-65C611D2392A}" type="datetimeFigureOut">
              <a:rPr lang="en-US" smtClean="0"/>
              <a:pPr/>
              <a:t>12/26/2012</a:t>
            </a:fld>
            <a:endParaRPr lang="en-US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18" y="8829306"/>
            <a:ext cx="5438735" cy="465630"/>
          </a:xfrm>
          <a:prstGeom prst="rect">
            <a:avLst/>
          </a:prstGeom>
        </p:spPr>
        <p:txBody>
          <a:bodyPr vert="horz" lIns="118029" tIns="59016" rIns="118029" bIns="59016" rtlCol="0" anchor="b"/>
          <a:lstStyle>
            <a:lvl1pPr algn="l">
              <a:defRPr sz="1500"/>
            </a:lvl1pPr>
          </a:lstStyle>
          <a:p>
            <a:endParaRPr lang="en-US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7105977" y="8829306"/>
            <a:ext cx="5438735" cy="465630"/>
          </a:xfrm>
          <a:prstGeom prst="rect">
            <a:avLst/>
          </a:prstGeom>
        </p:spPr>
        <p:txBody>
          <a:bodyPr vert="horz" lIns="118029" tIns="59016" rIns="118029" bIns="59016" rtlCol="0" anchor="b"/>
          <a:lstStyle>
            <a:lvl1pPr algn="r">
              <a:defRPr sz="1500"/>
            </a:lvl1pPr>
          </a:lstStyle>
          <a:p>
            <a:fld id="{9DAC2291-5BCA-4FDE-8561-A949529BED6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25" y="9"/>
            <a:ext cx="5437295" cy="464821"/>
          </a:xfrm>
          <a:prstGeom prst="rect">
            <a:avLst/>
          </a:prstGeom>
        </p:spPr>
        <p:txBody>
          <a:bodyPr vert="horz" lIns="124623" tIns="62310" rIns="124623" bIns="62310" rtlCol="0"/>
          <a:lstStyle>
            <a:lvl1pPr algn="l">
              <a:defRPr sz="1700"/>
            </a:lvl1pPr>
          </a:lstStyle>
          <a:p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7107425" y="9"/>
            <a:ext cx="5437295" cy="464821"/>
          </a:xfrm>
          <a:prstGeom prst="rect">
            <a:avLst/>
          </a:prstGeom>
        </p:spPr>
        <p:txBody>
          <a:bodyPr vert="horz" lIns="124623" tIns="62310" rIns="124623" bIns="62310" rtlCol="0"/>
          <a:lstStyle>
            <a:lvl1pPr algn="r">
              <a:defRPr sz="1700"/>
            </a:lvl1pPr>
          </a:lstStyle>
          <a:p>
            <a:fld id="{73C88C82-E465-4DF2-B27F-F5A6DD476552}" type="datetimeFigureOut">
              <a:rPr lang="tr-TR" smtClean="0"/>
              <a:pPr/>
              <a:t>26.12.2012</a:t>
            </a:fld>
            <a:endParaRPr lang="tr-TR" dirty="0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3949700" y="695325"/>
            <a:ext cx="4648200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24623" tIns="62310" rIns="124623" bIns="62310" rtlCol="0" anchor="ctr"/>
          <a:lstStyle/>
          <a:p>
            <a:endParaRPr lang="tr-TR" dirty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1254771" y="4415790"/>
            <a:ext cx="10038079" cy="4183381"/>
          </a:xfrm>
          <a:prstGeom prst="rect">
            <a:avLst/>
          </a:prstGeom>
        </p:spPr>
        <p:txBody>
          <a:bodyPr vert="horz" lIns="124623" tIns="62310" rIns="124623" bIns="6231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25" y="8829977"/>
            <a:ext cx="5437295" cy="464821"/>
          </a:xfrm>
          <a:prstGeom prst="rect">
            <a:avLst/>
          </a:prstGeom>
        </p:spPr>
        <p:txBody>
          <a:bodyPr vert="horz" lIns="124623" tIns="62310" rIns="124623" bIns="62310" rtlCol="0" anchor="b"/>
          <a:lstStyle>
            <a:lvl1pPr algn="l">
              <a:defRPr sz="1700"/>
            </a:lvl1pPr>
          </a:lstStyle>
          <a:p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7107425" y="8829977"/>
            <a:ext cx="5437295" cy="464821"/>
          </a:xfrm>
          <a:prstGeom prst="rect">
            <a:avLst/>
          </a:prstGeom>
        </p:spPr>
        <p:txBody>
          <a:bodyPr vert="horz" lIns="124623" tIns="62310" rIns="124623" bIns="62310" rtlCol="0" anchor="b"/>
          <a:lstStyle>
            <a:lvl1pPr algn="r">
              <a:defRPr sz="1700"/>
            </a:lvl1pPr>
          </a:lstStyle>
          <a:p>
            <a:fld id="{BBAAB998-5BD9-426B-9B2A-494C394DFD1E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Slaydı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2331692"/>
          </a:xfrm>
          <a:prstGeom prst="snip2DiagRect">
            <a:avLst>
              <a:gd name="adj1" fmla="val 29575"/>
              <a:gd name="adj2" fmla="val 0"/>
            </a:avLst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0" tIns="45720" rIns="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800" b="1" kern="1200" cap="all" spc="0" baseline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başlık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stili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789040"/>
            <a:ext cx="6400800" cy="1800200"/>
          </a:xfrm>
          <a:effectLst/>
        </p:spPr>
        <p:txBody>
          <a:bodyPr anchor="ctr" anchorCtr="0">
            <a:normAutofit/>
          </a:bodyPr>
          <a:lstStyle>
            <a:lvl1pPr marL="0" indent="0" algn="ctr">
              <a:buNone/>
              <a:defRPr sz="2800" b="1" cap="none" baseline="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err="1" smtClean="0"/>
              <a:t>Asıl</a:t>
            </a:r>
            <a:r>
              <a:rPr lang="en-US" noProof="0" dirty="0" smtClean="0"/>
              <a:t> alt </a:t>
            </a:r>
            <a:r>
              <a:rPr lang="en-US" noProof="0" dirty="0" err="1" smtClean="0"/>
              <a:t>başlık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/>
          </a:p>
        </p:txBody>
      </p:sp>
      <p:sp useBgFill="1">
        <p:nvSpPr>
          <p:cNvPr id="8" name="7 Dikdörtgen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0" name="9 Metin Yer Tutucusu"/>
          <p:cNvSpPr>
            <a:spLocks noGrp="1"/>
          </p:cNvSpPr>
          <p:nvPr>
            <p:ph type="body" sz="quarter" idx="10"/>
          </p:nvPr>
        </p:nvSpPr>
        <p:spPr>
          <a:xfrm>
            <a:off x="1403350" y="404813"/>
            <a:ext cx="6408738" cy="647700"/>
          </a:xfr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>
              <a:buNone/>
              <a:defRPr kumimoji="0" lang="tr-TR" sz="2800" b="1" i="1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dirty="0" smtClean="0"/>
              <a:t>Asıl metin stillerini düzenlemek için tıklatın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 smtClean="0"/>
              <a:t>Asıl metin stillerini düzenlemek için tıklatın</a:t>
            </a:r>
          </a:p>
          <a:p>
            <a:pPr lvl="1"/>
            <a:r>
              <a:rPr lang="en-US" noProof="0" smtClean="0"/>
              <a:t>İkinci düzey</a:t>
            </a:r>
          </a:p>
          <a:p>
            <a:pPr lvl="2"/>
            <a:r>
              <a:rPr lang="en-US" noProof="0" smtClean="0"/>
              <a:t>Üçüncü düzey</a:t>
            </a:r>
          </a:p>
          <a:p>
            <a:pPr lvl="3"/>
            <a:r>
              <a:rPr lang="en-US" noProof="0" smtClean="0"/>
              <a:t>Dördüncü düzey</a:t>
            </a:r>
          </a:p>
          <a:p>
            <a:pPr lvl="4"/>
            <a:r>
              <a:rPr lang="en-US" noProof="0" smtClean="0"/>
              <a:t>Beşinci düzey</a:t>
            </a:r>
            <a:endParaRPr lang="en-US" noProof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1484784"/>
            <a:ext cx="7772400" cy="2232248"/>
          </a:xfrm>
          <a:prstGeom prst="snip2DiagRect">
            <a:avLst>
              <a:gd name="adj1" fmla="val 28044"/>
              <a:gd name="adj2" fmla="val 0"/>
            </a:avLst>
          </a:prstGeom>
        </p:spPr>
        <p:txBody>
          <a:bodyPr anchor="ctr"/>
          <a:lstStyle>
            <a:lvl1pPr algn="ctr">
              <a:defRPr sz="3600" b="1" cap="none" baseline="0"/>
            </a:lvl1pPr>
          </a:lstStyle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4089053"/>
            <a:ext cx="7772400" cy="1500187"/>
          </a:xfrm>
          <a:effectLst/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tr-TR" sz="2800" b="1" i="1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smtClean="0"/>
              <a:t>Asıl metin stillerini düzenlemek için tıklatın</a:t>
            </a:r>
            <a:endParaRPr lang="en-US" noProof="0" smtClean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038600" cy="435334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İkinci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Üçüncü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Dördüncü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Beşinci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İkinci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Üçüncü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Dördüncü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Beşinci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2" y="1781126"/>
            <a:ext cx="4040188" cy="63976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>
            <a:lvl1pPr marL="0" indent="0">
              <a:buNone/>
              <a:defRPr sz="2400" b="1" i="1">
                <a:solidFill>
                  <a:schemeClr val="accent2"/>
                </a:solidFill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2" y="2420887"/>
            <a:ext cx="4040188" cy="3705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İkinci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Üçüncü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Dördüncü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Beşinci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7" y="1781126"/>
            <a:ext cx="4041775" cy="63976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>
            <a:lvl1pPr marL="0" indent="0">
              <a:buNone/>
              <a:defRPr sz="2400" b="1" i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7" y="2420887"/>
            <a:ext cx="4041775" cy="3705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İkinci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Üçüncü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Dördüncü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Beşinci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  <p:sp useBgFill="1">
        <p:nvSpPr>
          <p:cNvPr id="5" name="4 Dikdörtgen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7 Tek Köşesi Kesik Dikdörtgen"/>
          <p:cNvSpPr/>
          <p:nvPr/>
        </p:nvSpPr>
        <p:spPr>
          <a:xfrm flipH="1">
            <a:off x="2987824" y="188640"/>
            <a:ext cx="6336704" cy="1080120"/>
          </a:xfrm>
          <a:prstGeom prst="snip1Rect">
            <a:avLst>
              <a:gd name="adj" fmla="val 50000"/>
            </a:avLst>
          </a:prstGeom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2" y="260648"/>
            <a:ext cx="3008313" cy="1162050"/>
          </a:xfrm>
        </p:spPr>
        <p:txBody>
          <a:bodyPr anchor="ctr"/>
          <a:lstStyle>
            <a:lvl1pPr algn="ctr">
              <a:defRPr sz="2000" b="1"/>
            </a:lvl1pPr>
          </a:lstStyle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1" y="332656"/>
            <a:ext cx="5111751" cy="579350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İkinci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Üçüncü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Dördüncü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Beşinci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düzey</a:t>
            </a:r>
            <a:endParaRPr lang="en-US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2" y="1556792"/>
            <a:ext cx="3008313" cy="4569373"/>
          </a:xfrm>
        </p:spPr>
        <p:txBody>
          <a:bodyPr>
            <a:normAutofit/>
          </a:bodyPr>
          <a:lstStyle>
            <a:lvl1pPr marL="0" indent="0">
              <a:buNone/>
              <a:defRPr sz="2000" b="1" i="1"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dirty="0" err="1" smtClean="0"/>
              <a:t>Asıl</a:t>
            </a:r>
            <a:r>
              <a:rPr lang="en-US" noProof="0" dirty="0" smtClean="0"/>
              <a:t> </a:t>
            </a:r>
            <a:r>
              <a:rPr lang="en-US" noProof="0" dirty="0" err="1" smtClean="0"/>
              <a:t>metin</a:t>
            </a:r>
            <a:r>
              <a:rPr lang="en-US" noProof="0" dirty="0" smtClean="0"/>
              <a:t> </a:t>
            </a:r>
            <a:r>
              <a:rPr lang="en-US" noProof="0" dirty="0" err="1" smtClean="0"/>
              <a:t>stillerini</a:t>
            </a:r>
            <a:r>
              <a:rPr lang="en-US" noProof="0" dirty="0" smtClean="0"/>
              <a:t> </a:t>
            </a:r>
            <a:r>
              <a:rPr lang="en-US" noProof="0" dirty="0" err="1" smtClean="0"/>
              <a:t>düzenlemek</a:t>
            </a:r>
            <a:r>
              <a:rPr lang="en-US" noProof="0" dirty="0" smtClean="0"/>
              <a:t> </a:t>
            </a:r>
            <a:r>
              <a:rPr lang="en-US" noProof="0" dirty="0" err="1" smtClean="0"/>
              <a:t>için</a:t>
            </a:r>
            <a:r>
              <a:rPr lang="en-US" noProof="0" dirty="0" smtClean="0"/>
              <a:t> </a:t>
            </a:r>
            <a:r>
              <a:rPr lang="en-US" noProof="0" dirty="0" err="1" smtClean="0"/>
              <a:t>tıklatın</a:t>
            </a:r>
            <a:endParaRPr lang="en-US" noProof="0" dirty="0" smtClean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8 Dikdörtgen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ctr"/>
          <a:lstStyle>
            <a:lvl1pPr algn="ctr">
              <a:defRPr sz="2000" b="1"/>
            </a:lvl1pPr>
          </a:lstStyle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Resim eklemek için simgeyi tıklatın</a:t>
            </a:r>
            <a:endParaRPr lang="en-US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445223"/>
            <a:ext cx="5486400" cy="726977"/>
          </a:xfrm>
        </p:spPr>
        <p:txBody>
          <a:bodyPr>
            <a:normAutofit/>
          </a:bodyPr>
          <a:lstStyle>
            <a:lvl1pPr marL="0" indent="0" algn="ctr">
              <a:buNone/>
              <a:defRPr sz="2000" b="1" i="1"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Asıl metin stillerini düzenlemek için tıklatın</a:t>
            </a:r>
            <a:endParaRPr lang="en-US" noProof="0" smtClean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noProof="0" smtClean="0"/>
              <a:t>Asıl metin stillerini düzenlemek için tıklatın</a:t>
            </a:r>
          </a:p>
          <a:p>
            <a:pPr lvl="1"/>
            <a:r>
              <a:rPr lang="en-US" noProof="0" smtClean="0"/>
              <a:t>İkinci düzey</a:t>
            </a:r>
          </a:p>
          <a:p>
            <a:pPr lvl="2"/>
            <a:r>
              <a:rPr lang="en-US" noProof="0" smtClean="0"/>
              <a:t>Üçüncü düzey</a:t>
            </a:r>
          </a:p>
          <a:p>
            <a:pPr lvl="3"/>
            <a:r>
              <a:rPr lang="en-US" noProof="0" smtClean="0"/>
              <a:t>Dördüncü düzey</a:t>
            </a:r>
          </a:p>
          <a:p>
            <a:pPr lvl="4"/>
            <a:r>
              <a:rPr lang="en-US" noProof="0" smtClean="0"/>
              <a:t>Beşinci düzey</a:t>
            </a:r>
            <a:endParaRPr lang="en-US" noProof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lang="en-US" noProof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6 Dikdörtgen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8" name="7 Dikdörtgen"/>
          <p:cNvSpPr/>
          <p:nvPr/>
        </p:nvSpPr>
        <p:spPr>
          <a:xfrm rot="5400000">
            <a:off x="4977172" y="2691172"/>
            <a:ext cx="6858000" cy="1475656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eaVert"/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noProof="0" smtClean="0"/>
              <a:t>Asıl metin stillerini düzenlemek için tıklatın</a:t>
            </a:r>
          </a:p>
          <a:p>
            <a:pPr lvl="1"/>
            <a:r>
              <a:rPr lang="en-US" noProof="0" smtClean="0"/>
              <a:t>İkinci düzey</a:t>
            </a:r>
          </a:p>
          <a:p>
            <a:pPr lvl="2"/>
            <a:r>
              <a:rPr lang="en-US" noProof="0" smtClean="0"/>
              <a:t>Üçüncü düzey</a:t>
            </a:r>
          </a:p>
          <a:p>
            <a:pPr lvl="3"/>
            <a:r>
              <a:rPr lang="en-US" noProof="0" smtClean="0"/>
              <a:t>Dördüncü düzey</a:t>
            </a:r>
          </a:p>
          <a:p>
            <a:pPr lvl="4"/>
            <a:r>
              <a:rPr lang="en-US" noProof="0" smtClean="0"/>
              <a:t>Beşinci düzey</a:t>
            </a:r>
            <a:endParaRPr lang="en-US" noProof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Dikdörtgen"/>
          <p:cNvSpPr/>
          <p:nvPr/>
        </p:nvSpPr>
        <p:spPr>
          <a:xfrm>
            <a:off x="0" y="-1"/>
            <a:ext cx="9144000" cy="84534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snip2DiagRect">
            <a:avLst>
              <a:gd name="adj1" fmla="val 50000"/>
              <a:gd name="adj2" fmla="val 50000"/>
            </a:avLst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none"/>
        </p:style>
        <p:txBody>
          <a:bodyPr vert="horz" lIns="0" tIns="45720" rIns="0" bIns="45720" rtlCol="0" anchor="ctr">
            <a:noAutofit/>
          </a:bodyPr>
          <a:lstStyle/>
          <a:p>
            <a:r>
              <a:rPr lang="en-US" noProof="0" smtClean="0"/>
              <a:t>Asıl başlık stili için tıklatın</a:t>
            </a:r>
            <a:endParaRPr lang="en-US" noProof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772816"/>
            <a:ext cx="8229600" cy="4353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Asıl metin stillerini düzenlemek için tıklatın</a:t>
            </a:r>
          </a:p>
          <a:p>
            <a:pPr lvl="1"/>
            <a:r>
              <a:rPr lang="en-US" noProof="0" smtClean="0"/>
              <a:t>İkinci düzey</a:t>
            </a:r>
          </a:p>
          <a:p>
            <a:pPr lvl="2"/>
            <a:r>
              <a:rPr lang="en-US" noProof="0" smtClean="0"/>
              <a:t>Üçüncü düzey</a:t>
            </a:r>
          </a:p>
          <a:p>
            <a:pPr lvl="3"/>
            <a:r>
              <a:rPr lang="en-US" noProof="0" smtClean="0"/>
              <a:t>Dördüncü düzey</a:t>
            </a:r>
          </a:p>
          <a:p>
            <a:pPr lvl="4"/>
            <a:r>
              <a:rPr lang="en-US" noProof="0" smtClean="0"/>
              <a:t>Beşinci düzey</a:t>
            </a:r>
            <a:endParaRPr lang="en-US" noProof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9C10E-B5C6-41D6-B626-F37E4992CA08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b="1" kern="1200" cap="none" spc="0">
          <a:ln w="1841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../Dataset/FARS%20Analytic%20User%20Manual%201975-2010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Başlık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Analysis of Fatal Traffic Accidents</a:t>
            </a:r>
            <a:endParaRPr lang="tr-TR" dirty="0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Aras Yurtman</a:t>
            </a:r>
            <a:endParaRPr lang="en-US" dirty="0" smtClean="0"/>
          </a:p>
        </p:txBody>
      </p:sp>
      <p:sp>
        <p:nvSpPr>
          <p:cNvPr id="18" name="17 Metin Yer Tutucusu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mtClean="0"/>
              <a:t>CS 553 INTELLIGENT DATA ANALYSIS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Objective</a:t>
            </a:r>
          </a:p>
          <a:p>
            <a:r>
              <a:rPr lang="en-US" dirty="0" smtClean="0"/>
              <a:t>Expert</a:t>
            </a:r>
          </a:p>
          <a:p>
            <a:r>
              <a:rPr lang="en-US" dirty="0" smtClean="0"/>
              <a:t>Dataset</a:t>
            </a:r>
          </a:p>
          <a:p>
            <a:r>
              <a:rPr lang="en-US" dirty="0" smtClean="0"/>
              <a:t>Data Analysis</a:t>
            </a:r>
          </a:p>
          <a:p>
            <a:r>
              <a:rPr lang="en-US" dirty="0" smtClean="0"/>
              <a:t>Analysis Results</a:t>
            </a:r>
          </a:p>
          <a:p>
            <a:r>
              <a:rPr lang="en-US" dirty="0" smtClean="0"/>
              <a:t>Conclusion</a:t>
            </a:r>
          </a:p>
          <a:p>
            <a:pPr algn="just"/>
            <a:r>
              <a:rPr lang="en-US" dirty="0" smtClean="0"/>
              <a:t>Future Work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In 2010 in U.S.:</a:t>
            </a:r>
          </a:p>
          <a:p>
            <a:endParaRPr lang="en-US" b="1" dirty="0" smtClean="0"/>
          </a:p>
          <a:p>
            <a:pPr lvl="1"/>
            <a:r>
              <a:rPr lang="en-US" dirty="0" smtClean="0"/>
              <a:t>30,000 </a:t>
            </a:r>
            <a:r>
              <a:rPr lang="en-US" i="1" dirty="0" smtClean="0"/>
              <a:t>fatal</a:t>
            </a:r>
            <a:r>
              <a:rPr lang="en-US" dirty="0" smtClean="0"/>
              <a:t> traffic accidents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33,000 fatalities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250,000 vehicles traveled </a:t>
            </a:r>
            <a:br>
              <a:rPr lang="en-US" dirty="0" smtClean="0"/>
            </a:br>
            <a:r>
              <a:rPr lang="en-US" dirty="0" smtClean="0"/>
              <a:t>3,000 billion (3 </a:t>
            </a:r>
            <a:r>
              <a:rPr lang="en-US" dirty="0" smtClean="0">
                <a:latin typeface="Arial Unicode MS"/>
                <a:ea typeface="Arial Unicode MS"/>
                <a:cs typeface="Arial Unicode MS"/>
              </a:rPr>
              <a:t>✕</a:t>
            </a:r>
            <a:r>
              <a:rPr lang="en-US" dirty="0" smtClean="0"/>
              <a:t> 10</a:t>
            </a:r>
            <a:r>
              <a:rPr lang="en-US" baseline="30000" dirty="0" smtClean="0"/>
              <a:t>12</a:t>
            </a:r>
            <a:r>
              <a:rPr lang="en-US" dirty="0" smtClean="0"/>
              <a:t>) miles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3</a:t>
            </a:fld>
            <a:endParaRPr lang="en-US" noProof="0"/>
          </a:p>
        </p:txBody>
      </p:sp>
      <p:pic>
        <p:nvPicPr>
          <p:cNvPr id="1044" name="Picture 20" descr="C:\Users\Aras Yurtman\AppData\Local\Microsoft\Windows\Temporary Internet Files\Content.IE5\P847E2FC\MC9003329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1163" y="3288333"/>
            <a:ext cx="1812925" cy="1220787"/>
          </a:xfrm>
          <a:prstGeom prst="rect">
            <a:avLst/>
          </a:prstGeom>
          <a:noFill/>
        </p:spPr>
      </p:pic>
      <p:pic>
        <p:nvPicPr>
          <p:cNvPr id="1047" name="Picture 23" descr="C:\Users\Aras Yurtman\AppData\Local\Microsoft\Windows\Temporary Internet Files\Content.IE5\NN45LFN5\MC90043204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2259" y="4266083"/>
            <a:ext cx="1824037" cy="1827213"/>
          </a:xfrm>
          <a:prstGeom prst="rect">
            <a:avLst/>
          </a:prstGeom>
          <a:noFill/>
        </p:spPr>
      </p:pic>
      <p:pic>
        <p:nvPicPr>
          <p:cNvPr id="1048" name="Picture 24" descr="C:\Users\Aras Yurtman\AppData\Local\Microsoft\Windows\Temporary Internet Files\Content.IE5\EH2I1GP1\MC90039071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348880"/>
            <a:ext cx="1844675" cy="1074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72816"/>
            <a:ext cx="6275040" cy="4353349"/>
          </a:xfrm>
        </p:spPr>
        <p:txBody>
          <a:bodyPr/>
          <a:lstStyle/>
          <a:p>
            <a:r>
              <a:rPr lang="en-US" b="1" dirty="0" smtClean="0"/>
              <a:t>investigating causes of traffic accidents</a:t>
            </a:r>
          </a:p>
          <a:p>
            <a:pPr lvl="1"/>
            <a:r>
              <a:rPr lang="en-US" dirty="0" smtClean="0"/>
              <a:t>traffic regulations</a:t>
            </a:r>
          </a:p>
          <a:p>
            <a:pPr lvl="1"/>
            <a:r>
              <a:rPr lang="en-US" dirty="0" smtClean="0"/>
              <a:t>training of the drivers</a:t>
            </a:r>
          </a:p>
          <a:p>
            <a:pPr lvl="1"/>
            <a:r>
              <a:rPr lang="en-US" dirty="0" smtClean="0"/>
              <a:t>active security systems in vehicles</a:t>
            </a:r>
          </a:p>
          <a:p>
            <a:endParaRPr lang="en-US" dirty="0" smtClean="0"/>
          </a:p>
          <a:p>
            <a:r>
              <a:rPr lang="en-US" b="1" dirty="0" smtClean="0"/>
              <a:t>investigating causes of deaths and injuries in accidents</a:t>
            </a:r>
          </a:p>
          <a:p>
            <a:pPr lvl="1"/>
            <a:r>
              <a:rPr lang="en-US" dirty="0" smtClean="0"/>
              <a:t>training of the Emergency Medical Service (EMS) staff</a:t>
            </a:r>
          </a:p>
          <a:p>
            <a:pPr lvl="1"/>
            <a:r>
              <a:rPr lang="en-US" dirty="0" smtClean="0"/>
              <a:t>passive security systems in vehicles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4</a:t>
            </a:fld>
            <a:endParaRPr lang="en-US" noProof="0"/>
          </a:p>
        </p:txBody>
      </p:sp>
      <p:grpSp>
        <p:nvGrpSpPr>
          <p:cNvPr id="6" name="5 Grup"/>
          <p:cNvGrpSpPr/>
          <p:nvPr/>
        </p:nvGrpSpPr>
        <p:grpSpPr>
          <a:xfrm>
            <a:off x="6948264" y="1844824"/>
            <a:ext cx="1373188" cy="1504950"/>
            <a:chOff x="4932040" y="1772816"/>
            <a:chExt cx="1373188" cy="1504950"/>
          </a:xfrm>
        </p:grpSpPr>
        <p:pic>
          <p:nvPicPr>
            <p:cNvPr id="7" name="Picture 21" descr="C:\Users\Aras Yurtman\AppData\Local\Microsoft\Windows\Temporary Internet Files\Content.IE5\EH2I1GP1\MC900290387[2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32040" y="1772816"/>
              <a:ext cx="1373188" cy="1504950"/>
            </a:xfrm>
            <a:prstGeom prst="rect">
              <a:avLst/>
            </a:prstGeom>
            <a:noFill/>
          </p:spPr>
        </p:pic>
        <p:sp>
          <p:nvSpPr>
            <p:cNvPr id="8" name="7 Patlama 1"/>
            <p:cNvSpPr/>
            <p:nvPr/>
          </p:nvSpPr>
          <p:spPr>
            <a:xfrm>
              <a:off x="5364088" y="2348880"/>
              <a:ext cx="576064" cy="648072"/>
            </a:xfrm>
            <a:prstGeom prst="irregularSeal1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9" name="Picture 20" descr="C:\Users\Aras Yurtman\AppData\Local\Microsoft\Windows\Temporary Internet Files\Content.IE5\P847E2FC\MC9003329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368453"/>
            <a:ext cx="1812925" cy="12207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Expert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 smtClean="0"/>
              <a:t>Tahsin</a:t>
            </a:r>
            <a:r>
              <a:rPr lang="en-US" b="1" i="1" dirty="0" smtClean="0"/>
              <a:t> Yaman</a:t>
            </a:r>
          </a:p>
          <a:p>
            <a:pPr lvl="1"/>
            <a:r>
              <a:rPr lang="en-US" dirty="0" smtClean="0"/>
              <a:t>mechanical engineer</a:t>
            </a:r>
          </a:p>
          <a:p>
            <a:pPr lvl="1"/>
            <a:r>
              <a:rPr lang="en-US" dirty="0" smtClean="0"/>
              <a:t>experienced in traffic accidents</a:t>
            </a:r>
          </a:p>
          <a:p>
            <a:pPr lvl="1"/>
            <a:r>
              <a:rPr lang="en-US" dirty="0" smtClean="0"/>
              <a:t>retired from General Directorate of Highways of Turkey</a:t>
            </a:r>
          </a:p>
          <a:p>
            <a:pPr lvl="1"/>
            <a:r>
              <a:rPr lang="en-US" dirty="0" smtClean="0"/>
              <a:t>expert in lawsuits involving traffic accidents</a:t>
            </a:r>
          </a:p>
          <a:p>
            <a:r>
              <a:rPr lang="en-US" dirty="0" smtClean="0"/>
              <a:t>I couldn’t show the results yet.</a:t>
            </a:r>
          </a:p>
          <a:p>
            <a:r>
              <a:rPr lang="en-US" dirty="0" smtClean="0"/>
              <a:t>He will provide a feedback for the final report.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5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Dataset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Dataset of </a:t>
            </a:r>
            <a:r>
              <a:rPr lang="en-US" b="1" i="1" dirty="0" smtClean="0"/>
              <a:t>Fatality Analysis Reporting System (FARS)</a:t>
            </a:r>
          </a:p>
          <a:p>
            <a:pPr lvl="1"/>
            <a:r>
              <a:rPr lang="en-US" dirty="0" smtClean="0"/>
              <a:t>collected by </a:t>
            </a:r>
            <a:r>
              <a:rPr lang="en-US" dirty="0" smtClean="0"/>
              <a:t>the National Highway Traffic Safety Administration (of U.S. Department of Transportation) and the National Center for Statistics and </a:t>
            </a:r>
            <a:r>
              <a:rPr lang="en-US" dirty="0" smtClean="0"/>
              <a:t>Analysis</a:t>
            </a:r>
          </a:p>
          <a:p>
            <a:pPr lvl="1"/>
            <a:r>
              <a:rPr lang="en-US" dirty="0" smtClean="0"/>
              <a:t>no </a:t>
            </a:r>
            <a:r>
              <a:rPr lang="en-US" dirty="0" smtClean="0"/>
              <a:t>private or sensitive </a:t>
            </a:r>
            <a:r>
              <a:rPr lang="en-US" dirty="0" smtClean="0"/>
              <a:t>information such as license plate numbers, names of the </a:t>
            </a:r>
            <a:r>
              <a:rPr lang="en-US" dirty="0" smtClean="0"/>
              <a:t>people</a:t>
            </a:r>
          </a:p>
          <a:p>
            <a:r>
              <a:rPr lang="en-US" dirty="0" smtClean="0"/>
              <a:t>data collected since 1975</a:t>
            </a:r>
          </a:p>
          <a:p>
            <a:pPr lvl="1"/>
            <a:r>
              <a:rPr lang="en-US" dirty="0" smtClean="0"/>
              <a:t>a separate dataset for each year</a:t>
            </a:r>
          </a:p>
          <a:p>
            <a:pPr lvl="1"/>
            <a:r>
              <a:rPr lang="en-US" b="1" i="1" dirty="0" smtClean="0"/>
              <a:t>inconsistent</a:t>
            </a:r>
            <a:r>
              <a:rPr lang="en-US" dirty="0" smtClean="0"/>
              <a:t> for multiple years</a:t>
            </a:r>
          </a:p>
          <a:p>
            <a:pPr lvl="1"/>
            <a:r>
              <a:rPr lang="en-US" dirty="0" smtClean="0"/>
              <a:t>tables, features, domains of the features change in every year</a:t>
            </a:r>
          </a:p>
          <a:p>
            <a:pPr lvl="1"/>
            <a:r>
              <a:rPr lang="en-US" dirty="0" smtClean="0"/>
              <a:t>difficult or impossible to merge data of multiple years</a:t>
            </a:r>
          </a:p>
          <a:p>
            <a:r>
              <a:rPr lang="en-US" dirty="0" smtClean="0"/>
              <a:t>all the features and their domains are explained in </a:t>
            </a:r>
            <a:r>
              <a:rPr lang="en-US" i="1" dirty="0" smtClean="0">
                <a:hlinkClick r:id="rId2" action="ppaction://hlinkfile"/>
              </a:rPr>
              <a:t>FARS Analytic User Manual</a:t>
            </a:r>
            <a:endParaRPr lang="en-US" i="1" dirty="0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6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Dataset:</a:t>
            </a:r>
            <a:br>
              <a:rPr lang="en-US" dirty="0" smtClean="0"/>
            </a:br>
            <a:r>
              <a:rPr lang="en-US" b="0" i="1" dirty="0" smtClean="0"/>
              <a:t>Accident Table</a:t>
            </a:r>
            <a:endParaRPr lang="tr-TR" b="0" i="1" dirty="0"/>
          </a:p>
        </p:txBody>
      </p:sp>
      <p:graphicFrame>
        <p:nvGraphicFramePr>
          <p:cNvPr id="9" name="8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773238"/>
          <a:ext cx="8229600" cy="445719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 dirty="0"/>
                        <a:t>Name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Type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Domain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Description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PEDS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0, 1, 2, …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number of pedestrians involved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PERSONS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0, 1, 2, …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number of motor vehicle occupants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/>
                        <a:t>VE_TOTAL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1, 2, 3, …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number of vehicles involved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MONTH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1–12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month of crash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DAY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1–31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day of the month on which crash occurred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DAY_WEEK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1–7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day of the week on which crash occurred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YEAR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1975–2010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year on which crash occurred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HOUR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0–24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hour of crash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MINUTE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0–59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minute of crash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NHS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(3)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yes, no, unknown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whether the crash occurred on a traffic way of National Highway System (NHS)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ROAD_FNC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(16)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rural principal arterial, rural minor arterial, urban principal arterial, </a:t>
                      </a:r>
                      <a:r>
                        <a:rPr lang="en-US" sz="900" kern="800" dirty="0" smtClean="0"/>
                        <a:t>…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functional classification of the traffic way on which crash occurred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7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Dataset:</a:t>
            </a:r>
            <a:br>
              <a:rPr lang="en-US" dirty="0" smtClean="0"/>
            </a:br>
            <a:r>
              <a:rPr lang="en-US" b="0" i="1" dirty="0" smtClean="0"/>
              <a:t>Accident Table</a:t>
            </a:r>
            <a:endParaRPr lang="tr-TR" b="0" i="1" dirty="0"/>
          </a:p>
        </p:txBody>
      </p:sp>
      <p:graphicFrame>
        <p:nvGraphicFramePr>
          <p:cNvPr id="9" name="8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773238"/>
          <a:ext cx="8229600" cy="4864518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 dirty="0"/>
                        <a:t>Name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Type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Domain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100" kern="800" cap="small"/>
                        <a:t>Description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MILEPT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nonnegative real numbers with 1 decimal point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the milepoint (on the road) where the crash occurred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LATITUDE, </a:t>
                      </a:r>
                      <a:r>
                        <a:rPr lang="en-US" sz="900" b="1" i="1" kern="800" dirty="0" err="1"/>
                        <a:t>LONGITUD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degrees-minutes-seconds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GPS coordinates of crash location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92477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HARM_EV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(62)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rollover/overturn, fire/explosion, immersion, gas inhalation, fell/jumped from vehicle, </a:t>
                      </a:r>
                      <a:r>
                        <a:rPr lang="en-US" sz="900" kern="800" dirty="0" smtClean="0"/>
                        <a:t>…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first harmful event that caused crash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MAN_COLL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categorical (11)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no collision, front-to-rear, front-to-front, </a:t>
                      </a:r>
                      <a:r>
                        <a:rPr lang="en-US" sz="900" kern="800" dirty="0" smtClean="0"/>
                        <a:t>…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manner of collision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RELJCT1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(4)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yes, no, not reported, </a:t>
                      </a:r>
                      <a:r>
                        <a:rPr lang="en-US" sz="900" kern="800" dirty="0" smtClean="0"/>
                        <a:t>unknown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relation to junction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LGT_COND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(9)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daylight, dark, dust, </a:t>
                      </a:r>
                      <a:r>
                        <a:rPr lang="en-US" sz="900" kern="800" dirty="0" smtClean="0"/>
                        <a:t>…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light condition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/>
                        <a:t>WEATHER, WEATHER1, WEATHER2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categorical (13)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clear, rain, snow, </a:t>
                      </a:r>
                      <a:r>
                        <a:rPr lang="en-US" sz="900" kern="800" dirty="0" smtClean="0"/>
                        <a:t>…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atmospheric conditions (up to three categories for each instance)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NOT_HOUR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0–24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hour that emergency medical service was notified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NOT_MIN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0–59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minute that emergency medical service was notified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ARR_HOUR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0–24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hour that emergency medical service arrived on the scene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ARR_MIN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0–59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minute that emergency medical service arrived on the scene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92477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HOSP_HR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0–24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hour that emergency medical service arrived at the treatment facility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92477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HOSP_MIN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/>
                        <a:t>0–59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minute that emergency medical service arrived at the treatment facility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DRUNK_DR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0, 1, 2, …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number of drunk drivers involved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697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/>
                        <a:t>FATALS</a:t>
                      </a:r>
                      <a:endParaRPr lang="tr-TR" sz="11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numerical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/>
                        <a:t>0, 1, 2, …</a:t>
                      </a:r>
                      <a:endParaRPr lang="tr-TR" sz="11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/>
                        <a:t>number of fatally injured persons</a:t>
                      </a:r>
                      <a:endParaRPr lang="tr-TR" sz="11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8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Dataset:</a:t>
            </a:r>
            <a:br>
              <a:rPr lang="en-US" dirty="0" smtClean="0"/>
            </a:br>
            <a:r>
              <a:rPr lang="en-US" b="0" i="1" dirty="0" smtClean="0"/>
              <a:t>Person Table</a:t>
            </a:r>
            <a:endParaRPr lang="tr-TR" b="0" i="1" dirty="0"/>
          </a:p>
        </p:txBody>
      </p:sp>
      <p:graphicFrame>
        <p:nvGraphicFramePr>
          <p:cNvPr id="9" name="8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773239"/>
          <a:ext cx="8229600" cy="460809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 dirty="0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Name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Type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Domain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Description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AGE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numerical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0, 1, 2, …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person’s age in years with respect to the last birthday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SEX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categorical (4)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male, female, not reported, unknown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person’s gender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25539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PER_TYP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categorical (12)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driver, passenger, pedestrian, bicyclist, …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role of the person in the accident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INJ_SEV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ordinal (9)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no injury, possible injury, …, died, not reported, unknown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injury severity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SEAT_POS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 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(55)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front left,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front right, 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seating position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295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REST_USE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 (8)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child safety seat, helmet, 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restraint system/helmet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use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295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AIR_BAG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 (10)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deployed: front, deployed: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side, switched off, 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air bag deployed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295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EJECTION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 (5)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not ejected, partially ejected, totally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ejected, 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ejection status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TEST_RES</a:t>
                      </a: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or equivalently</a:t>
                      </a: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ALC_RES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numerical/ categorical (7)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nonnegative real numbers/test refused, not reported,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alcohol test result (the BAC value if exists)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941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DOA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categorical (4)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not applicable, died at scene, died en route,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unknown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died at scene or en route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554837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DEATH_YR</a:t>
                      </a: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DEATH_MO</a:t>
                      </a: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900" b="1" i="1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b="1" i="1" kern="800" baseline="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DEATH_DAY</a:t>
                      </a:r>
                      <a:r>
                        <a:rPr lang="en-US" sz="900" b="1" i="1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900" b="1" i="1" kern="800" baseline="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DEATH_HR</a:t>
                      </a:r>
                      <a:r>
                        <a:rPr lang="en-US" sz="900" b="1" i="1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900" b="1" i="1" kern="800" baseline="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DEATH_MN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numerical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date &amp; time of death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2954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LAG_HRS</a:t>
                      </a: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LAG_MINS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time between the crash and death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9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Dataset:</a:t>
            </a:r>
            <a:br>
              <a:rPr lang="en-US" dirty="0" smtClean="0"/>
            </a:br>
            <a:r>
              <a:rPr lang="en-US" b="0" i="1" dirty="0" smtClean="0"/>
              <a:t>Vehicle Table</a:t>
            </a:r>
            <a:endParaRPr lang="tr-TR" b="0" i="1" dirty="0"/>
          </a:p>
        </p:txBody>
      </p:sp>
      <p:graphicFrame>
        <p:nvGraphicFramePr>
          <p:cNvPr id="9" name="8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773238"/>
          <a:ext cx="8229600" cy="45360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 dirty="0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Name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Type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Domain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800" cap="small">
                          <a:solidFill>
                            <a:srgbClr val="FFFFFF"/>
                          </a:solidFill>
                          <a:latin typeface="Lucida Bright"/>
                          <a:ea typeface="Times New Roman"/>
                          <a:cs typeface="Times New Roman"/>
                        </a:rPr>
                        <a:t>Description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OCCUPANTS</a:t>
                      </a: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 or equivalently </a:t>
                      </a: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NUMOCCS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numerical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0, 1, 2,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number of people in each vehicle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9761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>
                          <a:latin typeface="Lucida Bright"/>
                          <a:ea typeface="Times New Roman"/>
                          <a:cs typeface="Times New Roman"/>
                        </a:rPr>
                        <a:t>UNITTYPE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categorical (4)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vehicle in transport, vehicle not in transport within the traffic way,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type of vehicle just before crash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93877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>
                          <a:latin typeface="Lucida Bright"/>
                          <a:ea typeface="Times New Roman"/>
                          <a:cs typeface="Times New Roman"/>
                        </a:rPr>
                        <a:t>MAKE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categorical (99)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Ford, Honda, Toyota, …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vehicle make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79761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>
                          <a:latin typeface="Lucida Bright"/>
                          <a:ea typeface="Times New Roman"/>
                          <a:cs typeface="Times New Roman"/>
                        </a:rPr>
                        <a:t>BODY_TYP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>
                          <a:latin typeface="Lucida Bright"/>
                          <a:ea typeface="Times New Roman"/>
                          <a:cs typeface="Times New Roman"/>
                        </a:rPr>
                        <a:t>categorical (96)</a:t>
                      </a:r>
                      <a:endParaRPr lang="tr-TR" sz="900" kern="80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sedan, minivan, compact pickup, school bus,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>
                          <a:latin typeface="Lucida Bright"/>
                          <a:ea typeface="Times New Roman"/>
                          <a:cs typeface="Times New Roman"/>
                        </a:rPr>
                        <a:t>classification of vehicle based on its size, shape and number of doors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MOD_YEAR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numeric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0, 1, 2,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…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model year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VIN_WGT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numeric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positive real numbers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curb weight (pounds)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WHLBS_LG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numeric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positive real numbers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longest wheelbase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length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WHLBS_ST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numeric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positive real numbers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shortest wheelbase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length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SPEC_USE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taxi, police,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…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special use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EMER_USE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yes, no, unknown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emergency use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310853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ROLLOVER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yes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-tripped by an object, yes-</a:t>
                      </a:r>
                      <a:r>
                        <a:rPr lang="en-US" sz="900" kern="800" baseline="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untripped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, no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rollover type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IMPACT1</a:t>
                      </a:r>
                      <a:r>
                        <a:rPr lang="en-US" sz="900" b="1" i="1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/</a:t>
                      </a:r>
                      <a:r>
                        <a:rPr lang="en-US" sz="900" b="1" i="1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 IMPACT2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non-collision, left, right, …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initial / most damaged area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FIRE_EXP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no,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yes, …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fire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occurrence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  <a:tr h="28834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b="1" i="1" kern="800" dirty="0" err="1" smtClean="0">
                          <a:latin typeface="Lucida Bright"/>
                          <a:ea typeface="Times New Roman"/>
                          <a:cs typeface="Times New Roman"/>
                        </a:rPr>
                        <a:t>VINTYPE</a:t>
                      </a:r>
                      <a:endParaRPr lang="tr-TR" sz="900" b="1" i="1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categorical</a:t>
                      </a:r>
                      <a:endParaRPr lang="tr-TR" sz="900" kern="800" dirty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passenger,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truck, motorcycle,</a:t>
                      </a:r>
                      <a:r>
                        <a:rPr lang="en-US" sz="900" kern="800" baseline="0" dirty="0" smtClean="0">
                          <a:latin typeface="Lucida Bright"/>
                          <a:ea typeface="Times New Roman"/>
                          <a:cs typeface="Times New Roman"/>
                        </a:rPr>
                        <a:t> unknown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800" dirty="0" smtClean="0">
                          <a:latin typeface="Lucida Bright"/>
                          <a:ea typeface="Times New Roman"/>
                          <a:cs typeface="Times New Roman"/>
                        </a:rPr>
                        <a:t>vehicle type</a:t>
                      </a:r>
                      <a:endParaRPr lang="tr-TR" sz="900" kern="800" dirty="0" smtClean="0">
                        <a:latin typeface="Lucida Bright"/>
                        <a:ea typeface="Times New Roman"/>
                        <a:cs typeface="Times New Roman"/>
                      </a:endParaRPr>
                    </a:p>
                  </a:txBody>
                  <a:tcPr marL="68580" marR="68580" marT="3810" marB="3810" anchor="ctr"/>
                </a:tc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10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</a:t>
            </a:r>
            <a:endParaRPr lang="tr-TR" dirty="0"/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Missing Values:</a:t>
            </a:r>
          </a:p>
          <a:p>
            <a:pPr lvl="1"/>
            <a:r>
              <a:rPr lang="en-US" dirty="0" smtClean="0"/>
              <a:t>coded as separate categories for each feature</a:t>
            </a:r>
          </a:p>
          <a:p>
            <a:pPr lvl="2"/>
            <a:r>
              <a:rPr lang="en-US" dirty="0" smtClean="0"/>
              <a:t>“not reported”, “unknown”</a:t>
            </a:r>
          </a:p>
          <a:p>
            <a:pPr lvl="1"/>
            <a:r>
              <a:rPr lang="en-US" dirty="0" smtClean="0"/>
              <a:t>data analysis tools should treat them as missing</a:t>
            </a:r>
          </a:p>
          <a:p>
            <a:pPr lvl="2"/>
            <a:r>
              <a:rPr lang="en-US" dirty="0" smtClean="0"/>
              <a:t>otherwise, unreasonable results may occur</a:t>
            </a:r>
          </a:p>
          <a:p>
            <a:pPr lvl="1">
              <a:buNone/>
            </a:pPr>
            <a:r>
              <a:rPr lang="en-US" dirty="0" smtClean="0">
                <a:sym typeface="Wingdings" pitchFamily="2" charset="2"/>
              </a:rPr>
              <a:t>	 replace them with “?” or empty</a:t>
            </a:r>
          </a:p>
          <a:p>
            <a:r>
              <a:rPr lang="en-US" b="1" dirty="0" smtClean="0">
                <a:sym typeface="Wingdings" pitchFamily="2" charset="2"/>
              </a:rPr>
              <a:t>Labels of Categories: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categories are represented by integers in the original dataset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need to interpret the results</a:t>
            </a:r>
            <a:endParaRPr lang="en-US" dirty="0" smtClean="0">
              <a:sym typeface="Wingdings" pitchFamily="2" charset="2"/>
            </a:endParaRPr>
          </a:p>
          <a:p>
            <a:pPr lvl="1">
              <a:buNone/>
            </a:pPr>
            <a:r>
              <a:rPr lang="en-US" dirty="0" smtClean="0">
                <a:sym typeface="Wingdings" pitchFamily="2" charset="2"/>
              </a:rPr>
              <a:t>	 replace category numbers with their names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11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</a:t>
            </a:r>
            <a:endParaRPr lang="tr-TR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843432" y="333375"/>
            <a:ext cx="4574986" cy="5792788"/>
          </a:xfrm>
        </p:spPr>
      </p:pic>
      <p:sp>
        <p:nvSpPr>
          <p:cNvPr id="5" name="4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For instance, the feature </a:t>
            </a:r>
            <a:r>
              <a:rPr lang="en-US" dirty="0" err="1" smtClean="0"/>
              <a:t>MAN_COLL</a:t>
            </a:r>
            <a:r>
              <a:rPr lang="en-US" dirty="0" smtClean="0"/>
              <a:t> defines the type of the first harmful event.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12</a:t>
            </a:fld>
            <a:endParaRPr lang="en-US" noProof="0"/>
          </a:p>
        </p:txBody>
      </p:sp>
      <p:sp>
        <p:nvSpPr>
          <p:cNvPr id="14" name="3 İçerik Yer Tutucusu"/>
          <p:cNvSpPr txBox="1">
            <a:spLocks/>
          </p:cNvSpPr>
          <p:nvPr/>
        </p:nvSpPr>
        <p:spPr>
          <a:xfrm rot="21120000">
            <a:off x="306380" y="4870015"/>
            <a:ext cx="3240360" cy="713234"/>
          </a:xfrm>
          <a:prstGeom prst="snip2DiagRect">
            <a:avLst>
              <a:gd name="adj1" fmla="val 21435"/>
              <a:gd name="adj2" fmla="val 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0000" tIns="45720" rIns="90000" bIns="45720" rtlCol="0" anchor="ctr">
            <a:normAutofit fontScale="6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MISSING VALUES!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>
              <a:spcBef>
                <a:spcPct val="20000"/>
              </a:spcBef>
            </a:pP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should be converted to “?”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" name="14 Yuvarlatılmış Dikdörtgen"/>
          <p:cNvSpPr/>
          <p:nvPr/>
        </p:nvSpPr>
        <p:spPr>
          <a:xfrm>
            <a:off x="3923928" y="5835081"/>
            <a:ext cx="1584176" cy="258215"/>
          </a:xfrm>
          <a:prstGeom prst="roundRect">
            <a:avLst/>
          </a:prstGeom>
          <a:solidFill>
            <a:schemeClr val="accent3">
              <a:alpha val="25098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15 Yuvarlatılmış Dikdörtgen"/>
          <p:cNvSpPr/>
          <p:nvPr/>
        </p:nvSpPr>
        <p:spPr>
          <a:xfrm>
            <a:off x="3923928" y="3501009"/>
            <a:ext cx="1440160" cy="144016"/>
          </a:xfrm>
          <a:prstGeom prst="roundRect">
            <a:avLst/>
          </a:prstGeom>
          <a:solidFill>
            <a:schemeClr val="accent3">
              <a:alpha val="25098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18" name="17 Dirsek Bağlayıcısı"/>
          <p:cNvCxnSpPr>
            <a:stCxn id="16" idx="1"/>
            <a:endCxn id="14" idx="0"/>
          </p:cNvCxnSpPr>
          <p:nvPr/>
        </p:nvCxnSpPr>
        <p:spPr>
          <a:xfrm rot="10800000" flipV="1">
            <a:off x="3530974" y="3573017"/>
            <a:ext cx="392955" cy="142813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" name="19 Dirsek Bağlayıcısı"/>
          <p:cNvCxnSpPr>
            <a:stCxn id="15" idx="1"/>
            <a:endCxn id="14" idx="0"/>
          </p:cNvCxnSpPr>
          <p:nvPr/>
        </p:nvCxnSpPr>
        <p:spPr>
          <a:xfrm rot="10800000">
            <a:off x="3530974" y="5001147"/>
            <a:ext cx="392955" cy="96304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3 İçerik Yer Tutucusu"/>
          <p:cNvSpPr txBox="1">
            <a:spLocks/>
          </p:cNvSpPr>
          <p:nvPr/>
        </p:nvSpPr>
        <p:spPr>
          <a:xfrm rot="21135611">
            <a:off x="920134" y="3228928"/>
            <a:ext cx="2525653" cy="963635"/>
          </a:xfrm>
          <a:prstGeom prst="snip2DiagRect">
            <a:avLst>
              <a:gd name="adj1" fmla="val 21435"/>
              <a:gd name="adj2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90000" tIns="45720" rIns="90000" bIns="45720" rtlCol="0" anchor="ctr">
            <a:normAutofit fontScale="6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INCONSISTENT!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>
              <a:spcBef>
                <a:spcPct val="20000"/>
              </a:spcBef>
            </a:pP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changes in the domain 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in 1978, 2002, and 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2010</a:t>
            </a:r>
            <a:endParaRPr lang="en-US" sz="2400" dirty="0" smtClean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23" name="22 Eğri Bağlayıcı"/>
          <p:cNvCxnSpPr>
            <a:stCxn id="21" idx="0"/>
          </p:cNvCxnSpPr>
          <p:nvPr/>
        </p:nvCxnSpPr>
        <p:spPr>
          <a:xfrm flipV="1">
            <a:off x="3434283" y="2996953"/>
            <a:ext cx="561653" cy="54372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3" name="3 İçerik Yer Tutucusu"/>
          <p:cNvSpPr txBox="1">
            <a:spLocks/>
          </p:cNvSpPr>
          <p:nvPr/>
        </p:nvSpPr>
        <p:spPr>
          <a:xfrm rot="550616">
            <a:off x="6963680" y="2035887"/>
            <a:ext cx="1864425" cy="1245955"/>
          </a:xfrm>
          <a:prstGeom prst="snip2DiagRect">
            <a:avLst>
              <a:gd name="adj1" fmla="val 21435"/>
              <a:gd name="adj2" fmla="val 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0000" tIns="45720" rIns="90000" bIns="45720" rtlCol="0" anchor="ctr">
            <a:normAutofit fontScale="6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CATEGORIES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>
              <a:spcBef>
                <a:spcPct val="20000"/>
              </a:spcBef>
            </a:pP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numbers should be replaced by actual names</a:t>
            </a:r>
            <a:endParaRPr lang="en-US" sz="2400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4" name="33 Yuvarlatılmış Dikdörtgen"/>
          <p:cNvSpPr/>
          <p:nvPr/>
        </p:nvSpPr>
        <p:spPr>
          <a:xfrm>
            <a:off x="4716016" y="4149080"/>
            <a:ext cx="3888432" cy="1728192"/>
          </a:xfrm>
          <a:prstGeom prst="roundRect">
            <a:avLst>
              <a:gd name="adj" fmla="val 5562"/>
            </a:avLst>
          </a:prstGeom>
          <a:solidFill>
            <a:schemeClr val="accent5">
              <a:alpha val="25098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35" name="34 Eğri Bağlayıcı"/>
          <p:cNvCxnSpPr>
            <a:stCxn id="33" idx="1"/>
            <a:endCxn id="34" idx="0"/>
          </p:cNvCxnSpPr>
          <p:nvPr/>
        </p:nvCxnSpPr>
        <p:spPr>
          <a:xfrm rot="5400000">
            <a:off x="6790779" y="3143321"/>
            <a:ext cx="875212" cy="113630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</a:t>
            </a:r>
            <a:endParaRPr lang="tr-TR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5050" y="1330525"/>
            <a:ext cx="5111750" cy="3798487"/>
          </a:xfrm>
        </p:spPr>
      </p:pic>
      <p:sp>
        <p:nvSpPr>
          <p:cNvPr id="5" name="4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For instance, the feature </a:t>
            </a:r>
            <a:r>
              <a:rPr lang="en-US" dirty="0" err="1" smtClean="0"/>
              <a:t>MAN_COLL</a:t>
            </a:r>
            <a:r>
              <a:rPr lang="en-US" dirty="0" smtClean="0"/>
              <a:t> defines the type of the first harmful event.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13</a:t>
            </a:fld>
            <a:endParaRPr lang="en-US" noProof="0"/>
          </a:p>
        </p:txBody>
      </p:sp>
      <p:sp>
        <p:nvSpPr>
          <p:cNvPr id="14" name="3 İçerik Yer Tutucusu"/>
          <p:cNvSpPr txBox="1">
            <a:spLocks/>
          </p:cNvSpPr>
          <p:nvPr/>
        </p:nvSpPr>
        <p:spPr>
          <a:xfrm rot="20523014">
            <a:off x="686775" y="4385293"/>
            <a:ext cx="2525653" cy="1287833"/>
          </a:xfrm>
          <a:prstGeom prst="snip2DiagRect">
            <a:avLst>
              <a:gd name="adj1" fmla="val 21435"/>
              <a:gd name="adj2" fmla="val 0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0000" tIns="45720" rIns="90000" bIns="45720" rtlCol="0" anchor="ctr">
            <a:normAutofit fontScale="6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DETAILED EXPLANATION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>
              <a:spcBef>
                <a:spcPct val="20000"/>
              </a:spcBef>
            </a:pP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provided in the manual</a:t>
            </a:r>
            <a:endParaRPr lang="en-US" sz="2400" dirty="0" smtClean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5" name="14 Eğri Bağlayıcı"/>
          <p:cNvCxnSpPr>
            <a:stCxn id="14" idx="0"/>
            <a:endCxn id="4100" idx="1"/>
          </p:cNvCxnSpPr>
          <p:nvPr/>
        </p:nvCxnSpPr>
        <p:spPr>
          <a:xfrm flipV="1">
            <a:off x="3150963" y="3229769"/>
            <a:ext cx="424087" cy="1410259"/>
          </a:xfrm>
          <a:prstGeom prst="curvedConnector3">
            <a:avLst>
              <a:gd name="adj1" fmla="val 17059"/>
            </a:avLst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 Tools</a:t>
            </a:r>
            <a:endParaRPr lang="tr-TR" dirty="0"/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RapidMiner</a:t>
            </a:r>
            <a:endParaRPr lang="en-US" dirty="0" smtClean="0"/>
          </a:p>
          <a:p>
            <a:r>
              <a:rPr lang="en-US" dirty="0" err="1" smtClean="0"/>
              <a:t>KNIME</a:t>
            </a:r>
            <a:endParaRPr lang="en-US" dirty="0" smtClean="0"/>
          </a:p>
          <a:p>
            <a:r>
              <a:rPr lang="en-US" dirty="0" err="1" smtClean="0"/>
              <a:t>RIMARC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14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 Tools</a:t>
            </a:r>
            <a:br>
              <a:rPr lang="en-US" dirty="0" smtClean="0"/>
            </a:br>
            <a:r>
              <a:rPr lang="en-US" b="0" i="1" dirty="0" err="1" smtClean="0"/>
              <a:t>RapidMiner</a:t>
            </a:r>
            <a:endParaRPr lang="tr-TR" b="0" i="1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15</a:t>
            </a:fld>
            <a:endParaRPr lang="en-US" noProof="0"/>
          </a:p>
        </p:txBody>
      </p:sp>
      <p:pic>
        <p:nvPicPr>
          <p:cNvPr id="2055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6693" y="1773238"/>
            <a:ext cx="4390613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 Tools</a:t>
            </a:r>
            <a:br>
              <a:rPr lang="en-US" dirty="0" smtClean="0"/>
            </a:br>
            <a:r>
              <a:rPr lang="en-US" b="0" i="1" dirty="0" err="1" smtClean="0"/>
              <a:t>KNIME</a:t>
            </a:r>
            <a:endParaRPr lang="tr-TR" b="0" i="1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16</a:t>
            </a:fld>
            <a:endParaRPr lang="en-US" noProof="0"/>
          </a:p>
        </p:txBody>
      </p:sp>
      <p:pic>
        <p:nvPicPr>
          <p:cNvPr id="1229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556120"/>
            <a:ext cx="4752528" cy="511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Analysis Tools</a:t>
            </a:r>
            <a:br>
              <a:rPr lang="en-US" dirty="0" smtClean="0"/>
            </a:br>
            <a:r>
              <a:rPr lang="en-US" b="0" i="1" dirty="0" err="1" smtClean="0"/>
              <a:t>KNIME</a:t>
            </a:r>
            <a:endParaRPr lang="tr-TR" b="0" i="1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17</a:t>
            </a:fld>
            <a:endParaRPr lang="en-US" noProof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2304256" cy="4854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700808"/>
            <a:ext cx="1043855" cy="504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 t="37215" r="50310" b="23245"/>
          <a:stretch>
            <a:fillRect/>
          </a:stretch>
        </p:blipFill>
        <p:spPr bwMode="auto">
          <a:xfrm>
            <a:off x="4644008" y="2348880"/>
            <a:ext cx="280831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/>
          <a:srcRect t="14192" b="17212"/>
          <a:stretch>
            <a:fillRect/>
          </a:stretch>
        </p:blipFill>
        <p:spPr bwMode="auto">
          <a:xfrm>
            <a:off x="4211960" y="4077072"/>
            <a:ext cx="5557367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Number of </a:t>
            </a:r>
            <a:r>
              <a:rPr lang="en-US" b="0" i="1" dirty="0" err="1" smtClean="0"/>
              <a:t>Fatals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investigate the number of </a:t>
            </a:r>
            <a:r>
              <a:rPr lang="en-US" dirty="0" err="1" smtClean="0"/>
              <a:t>fatals</a:t>
            </a:r>
            <a:r>
              <a:rPr lang="en-US" dirty="0" smtClean="0"/>
              <a:t> (died people) in each accident</a:t>
            </a:r>
          </a:p>
          <a:p>
            <a:pPr lvl="1"/>
            <a:r>
              <a:rPr lang="en-US" dirty="0" err="1" smtClean="0"/>
              <a:t>FATALS</a:t>
            </a:r>
            <a:r>
              <a:rPr lang="en-US" dirty="0" smtClean="0"/>
              <a:t> ≥ 1 since all accidents are fatal</a:t>
            </a:r>
          </a:p>
          <a:p>
            <a:pPr lvl="1"/>
            <a:r>
              <a:rPr lang="en-US" dirty="0" smtClean="0"/>
              <a:t>convert </a:t>
            </a:r>
            <a:r>
              <a:rPr lang="en-US" dirty="0" err="1" smtClean="0"/>
              <a:t>FATALS</a:t>
            </a:r>
            <a:r>
              <a:rPr lang="en-US" dirty="0" smtClean="0"/>
              <a:t> to binomial:</a:t>
            </a:r>
          </a:p>
          <a:p>
            <a:pPr lvl="2">
              <a:buNone/>
            </a:pPr>
            <a:r>
              <a:rPr lang="en-US" dirty="0" err="1" smtClean="0"/>
              <a:t>MORE_THAN_ONE_FATALS</a:t>
            </a:r>
            <a:r>
              <a:rPr lang="en-US" dirty="0" smtClean="0"/>
              <a:t> = N	if </a:t>
            </a:r>
            <a:r>
              <a:rPr lang="en-US" dirty="0" err="1" smtClean="0"/>
              <a:t>FATALS</a:t>
            </a:r>
            <a:r>
              <a:rPr lang="en-US" dirty="0" smtClean="0"/>
              <a:t> = 1</a:t>
            </a:r>
          </a:p>
          <a:p>
            <a:pPr lvl="2">
              <a:buNone/>
            </a:pPr>
            <a:r>
              <a:rPr lang="en-US" dirty="0" err="1" smtClean="0"/>
              <a:t>MORE_THAN_ONE_FATALS</a:t>
            </a:r>
            <a:r>
              <a:rPr lang="en-US" dirty="0" smtClean="0"/>
              <a:t> = </a:t>
            </a:r>
            <a:r>
              <a:rPr lang="en-US" dirty="0" smtClean="0"/>
              <a:t>P	if </a:t>
            </a:r>
            <a:r>
              <a:rPr lang="en-US" dirty="0" err="1" smtClean="0"/>
              <a:t>FATALS</a:t>
            </a:r>
            <a:r>
              <a:rPr lang="en-US" dirty="0" smtClean="0"/>
              <a:t> &gt; 1</a:t>
            </a:r>
          </a:p>
          <a:p>
            <a:pPr lvl="1"/>
            <a:r>
              <a:rPr lang="en-US" dirty="0" smtClean="0"/>
              <a:t>remove unrelated features such as </a:t>
            </a:r>
            <a:r>
              <a:rPr lang="en-US" dirty="0" err="1" smtClean="0"/>
              <a:t>ST_CASE</a:t>
            </a:r>
            <a:r>
              <a:rPr lang="en-US" dirty="0" smtClean="0"/>
              <a:t>, YEAR, STATE, COUNTRY, CITY, </a:t>
            </a:r>
            <a:r>
              <a:rPr lang="en-US" dirty="0" err="1" smtClean="0"/>
              <a:t>MILEPT</a:t>
            </a:r>
            <a:endParaRPr lang="en-US" dirty="0" smtClean="0"/>
          </a:p>
          <a:p>
            <a:pPr lvl="1"/>
            <a:r>
              <a:rPr lang="en-US" dirty="0" smtClean="0"/>
              <a:t>run </a:t>
            </a:r>
            <a:r>
              <a:rPr lang="en-US" dirty="0" err="1" smtClean="0"/>
              <a:t>RIMARC</a:t>
            </a:r>
            <a:r>
              <a:rPr lang="en-US" dirty="0" smtClean="0"/>
              <a:t> for </a:t>
            </a:r>
            <a:r>
              <a:rPr lang="en-US" dirty="0" err="1" smtClean="0"/>
              <a:t>MORE_THAN_ONE_FATALS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18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Number of </a:t>
            </a:r>
            <a:r>
              <a:rPr lang="en-US" b="0" i="1" dirty="0" err="1" smtClean="0"/>
              <a:t>Fatals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19</a:t>
            </a:fld>
            <a:endParaRPr lang="en-US" noProof="0"/>
          </a:p>
        </p:txBody>
      </p:sp>
    </p:spTree>
    <p:controls>
      <p:control spid="5122" name="TextBox1" r:id="rId2" imgW="8210520" imgH="4390920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</a:t>
            </a:r>
            <a:br>
              <a:rPr lang="en-US" dirty="0" smtClean="0"/>
            </a:br>
            <a:r>
              <a:rPr lang="en-US" b="0" i="1" dirty="0" smtClean="0"/>
              <a:t>Decision Tree for Number of </a:t>
            </a:r>
            <a:r>
              <a:rPr lang="en-US" b="0" i="1" dirty="0" err="1" smtClean="0"/>
              <a:t>Fatals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20</a:t>
            </a:fld>
            <a:endParaRPr lang="en-US" noProof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8" y="1595512"/>
            <a:ext cx="7999164" cy="5073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2 İçerik Yer Tutucusu"/>
          <p:cNvSpPr txBox="1">
            <a:spLocks/>
          </p:cNvSpPr>
          <p:nvPr/>
        </p:nvSpPr>
        <p:spPr>
          <a:xfrm>
            <a:off x="251520" y="1628800"/>
            <a:ext cx="4114800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 smtClean="0"/>
              <a:t>Decision Tree Learner applied to </a:t>
            </a:r>
            <a:r>
              <a:rPr lang="en-US" sz="2400" dirty="0" err="1" smtClean="0"/>
              <a:t>FATALS</a:t>
            </a:r>
            <a:r>
              <a:rPr lang="en-US" sz="2400" dirty="0" smtClean="0"/>
              <a:t> in the Accident Table in </a:t>
            </a:r>
            <a:r>
              <a:rPr lang="en-US" sz="2400" dirty="0" err="1" smtClean="0"/>
              <a:t>KNIME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Deaths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investigate what affects whether the person is died or not</a:t>
            </a:r>
          </a:p>
          <a:p>
            <a:pPr lvl="1"/>
            <a:r>
              <a:rPr lang="en-US" dirty="0" smtClean="0"/>
              <a:t>join the accident and person tables to include the information about the accident in which each person is involved</a:t>
            </a:r>
          </a:p>
          <a:p>
            <a:pPr lvl="1"/>
            <a:r>
              <a:rPr lang="en-US" dirty="0" smtClean="0"/>
              <a:t>join the resulting table with a subset of the vehicle table to include information about the vehicles in which each person is</a:t>
            </a:r>
          </a:p>
          <a:p>
            <a:pPr lvl="1"/>
            <a:r>
              <a:rPr lang="en-US" dirty="0" smtClean="0"/>
              <a:t>create a binomial feature DIED</a:t>
            </a:r>
          </a:p>
          <a:p>
            <a:pPr lvl="1"/>
            <a:r>
              <a:rPr lang="en-US" dirty="0" smtClean="0"/>
              <a:t>remove unrelated features such as </a:t>
            </a:r>
            <a:r>
              <a:rPr lang="en-US" dirty="0" err="1" smtClean="0"/>
              <a:t>ST_CASE</a:t>
            </a:r>
            <a:r>
              <a:rPr lang="en-US" dirty="0" smtClean="0"/>
              <a:t>, </a:t>
            </a:r>
            <a:r>
              <a:rPr lang="en-US" dirty="0" err="1" smtClean="0"/>
              <a:t>VEH_NO</a:t>
            </a:r>
            <a:r>
              <a:rPr lang="en-US" dirty="0" smtClean="0"/>
              <a:t>, </a:t>
            </a:r>
            <a:r>
              <a:rPr lang="en-US" dirty="0" err="1" smtClean="0"/>
              <a:t>PER_NO</a:t>
            </a:r>
            <a:r>
              <a:rPr lang="en-US" dirty="0" smtClean="0"/>
              <a:t>, YEAR, STATE, COUNTRY, CITY, </a:t>
            </a:r>
            <a:r>
              <a:rPr lang="en-US" dirty="0" err="1" smtClean="0"/>
              <a:t>MILEPT</a:t>
            </a:r>
            <a:endParaRPr lang="en-US" dirty="0" smtClean="0"/>
          </a:p>
          <a:p>
            <a:pPr lvl="1"/>
            <a:r>
              <a:rPr lang="en-US" dirty="0" smtClean="0"/>
              <a:t>remove the attribute </a:t>
            </a:r>
            <a:r>
              <a:rPr lang="en-US" dirty="0" err="1" smtClean="0"/>
              <a:t>INJ_SEV</a:t>
            </a:r>
            <a:r>
              <a:rPr lang="en-US" dirty="0" smtClean="0"/>
              <a:t> that includes DIED</a:t>
            </a:r>
          </a:p>
          <a:p>
            <a:pPr lvl="1"/>
            <a:r>
              <a:rPr lang="en-US" dirty="0" smtClean="0"/>
              <a:t>run </a:t>
            </a:r>
            <a:r>
              <a:rPr lang="en-US" dirty="0" err="1" smtClean="0"/>
              <a:t>RIMARC</a:t>
            </a:r>
            <a:r>
              <a:rPr lang="en-US" dirty="0" smtClean="0"/>
              <a:t> for DIED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21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Deaths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22</a:t>
            </a:fld>
            <a:endParaRPr lang="en-US" noProof="0"/>
          </a:p>
        </p:txBody>
      </p:sp>
    </p:spTree>
    <p:controls>
      <p:control spid="6153" name="TextBox1" r:id="rId2" imgW="8210520" imgH="4390920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675" y="1700808"/>
            <a:ext cx="8818650" cy="449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</a:t>
            </a:r>
            <a:br>
              <a:rPr lang="en-US" dirty="0" smtClean="0"/>
            </a:br>
            <a:r>
              <a:rPr lang="en-US" b="0" i="1" dirty="0" smtClean="0"/>
              <a:t>Decision Tree for Death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23</a:t>
            </a:fld>
            <a:endParaRPr lang="en-US" noProof="0"/>
          </a:p>
        </p:txBody>
      </p:sp>
      <p:sp>
        <p:nvSpPr>
          <p:cNvPr id="8" name="2 İçerik Yer Tutucusu"/>
          <p:cNvSpPr txBox="1">
            <a:spLocks/>
          </p:cNvSpPr>
          <p:nvPr/>
        </p:nvSpPr>
        <p:spPr>
          <a:xfrm>
            <a:off x="251520" y="1628800"/>
            <a:ext cx="3456384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 smtClean="0"/>
              <a:t>Decision Tree Learner applied to DIED in the joined table in </a:t>
            </a:r>
            <a:r>
              <a:rPr lang="en-US" sz="2400" dirty="0" err="1" smtClean="0"/>
              <a:t>KNIME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Injuries or Deaths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investigate what affects whether the person is injured (or dead) or not</a:t>
            </a:r>
          </a:p>
          <a:p>
            <a:pPr lvl="1"/>
            <a:r>
              <a:rPr lang="en-US" dirty="0" smtClean="0"/>
              <a:t>join the accident and person tables to include the information about the accident in which each person is involved</a:t>
            </a:r>
          </a:p>
          <a:p>
            <a:pPr lvl="1"/>
            <a:r>
              <a:rPr lang="en-US" dirty="0" smtClean="0"/>
              <a:t>join the resulting table with a subset of the vehicle table to include information about the vehicles that each person resides in during the accident</a:t>
            </a:r>
          </a:p>
          <a:p>
            <a:pPr lvl="1"/>
            <a:r>
              <a:rPr lang="en-US" dirty="0" smtClean="0"/>
              <a:t>create a binomial feature INJURED</a:t>
            </a:r>
          </a:p>
          <a:p>
            <a:pPr lvl="1"/>
            <a:r>
              <a:rPr lang="en-US" dirty="0" smtClean="0"/>
              <a:t>remove unrelated features such as </a:t>
            </a:r>
            <a:r>
              <a:rPr lang="en-US" dirty="0" err="1" smtClean="0"/>
              <a:t>ST_CASE</a:t>
            </a:r>
            <a:r>
              <a:rPr lang="en-US" dirty="0" smtClean="0"/>
              <a:t>, </a:t>
            </a:r>
            <a:r>
              <a:rPr lang="en-US" dirty="0" err="1" smtClean="0"/>
              <a:t>VEH_NO</a:t>
            </a:r>
            <a:r>
              <a:rPr lang="en-US" dirty="0" smtClean="0"/>
              <a:t>, </a:t>
            </a:r>
            <a:r>
              <a:rPr lang="en-US" dirty="0" err="1" smtClean="0"/>
              <a:t>PER_NO</a:t>
            </a:r>
            <a:r>
              <a:rPr lang="en-US" dirty="0" smtClean="0"/>
              <a:t>, YEAR, STATE, COUNTRY, CITY, </a:t>
            </a:r>
            <a:r>
              <a:rPr lang="en-US" dirty="0" err="1" smtClean="0"/>
              <a:t>MILEPT</a:t>
            </a:r>
            <a:endParaRPr lang="en-US" dirty="0" smtClean="0"/>
          </a:p>
          <a:p>
            <a:pPr lvl="1"/>
            <a:r>
              <a:rPr lang="en-US" dirty="0" smtClean="0"/>
              <a:t>remove the attribute </a:t>
            </a:r>
            <a:r>
              <a:rPr lang="en-US" dirty="0" err="1" smtClean="0"/>
              <a:t>INJ_SEV</a:t>
            </a:r>
            <a:endParaRPr lang="en-US" dirty="0" smtClean="0"/>
          </a:p>
          <a:p>
            <a:pPr lvl="1"/>
            <a:r>
              <a:rPr lang="en-US" dirty="0" smtClean="0"/>
              <a:t>run </a:t>
            </a:r>
            <a:r>
              <a:rPr lang="en-US" dirty="0" err="1" smtClean="0"/>
              <a:t>RIMARC</a:t>
            </a:r>
            <a:r>
              <a:rPr lang="en-US" dirty="0" smtClean="0"/>
              <a:t> for INJURED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24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 </a:t>
            </a:r>
            <a:br>
              <a:rPr lang="en-US" dirty="0" smtClean="0"/>
            </a:br>
            <a:r>
              <a:rPr lang="en-US" b="0" i="1" dirty="0" smtClean="0"/>
              <a:t>Injuries or Deaths</a:t>
            </a:r>
            <a:endParaRPr lang="tr-TR" b="0" i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25</a:t>
            </a:fld>
            <a:endParaRPr lang="en-US" noProof="0"/>
          </a:p>
        </p:txBody>
      </p:sp>
    </p:spTree>
    <p:controls>
      <p:control spid="7170" name="TextBox1" r:id="rId2" imgW="8210520" imgH="4390920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80" y="1916832"/>
            <a:ext cx="9066840" cy="406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Analysis:</a:t>
            </a:r>
            <a:br>
              <a:rPr lang="en-US" dirty="0" smtClean="0"/>
            </a:br>
            <a:r>
              <a:rPr lang="en-US" b="0" i="1" dirty="0" smtClean="0"/>
              <a:t>Decision Tree for Injury or Death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26</a:t>
            </a:fld>
            <a:endParaRPr lang="en-US" noProof="0"/>
          </a:p>
        </p:txBody>
      </p:sp>
      <p:sp>
        <p:nvSpPr>
          <p:cNvPr id="8" name="2 İçerik Yer Tutucusu"/>
          <p:cNvSpPr txBox="1">
            <a:spLocks/>
          </p:cNvSpPr>
          <p:nvPr/>
        </p:nvSpPr>
        <p:spPr>
          <a:xfrm>
            <a:off x="251520" y="1628800"/>
            <a:ext cx="3456384" cy="129614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 smtClean="0"/>
              <a:t>Decision Tree Learner applied to </a:t>
            </a:r>
            <a:r>
              <a:rPr lang="en-US" sz="2400" dirty="0" err="1" smtClean="0"/>
              <a:t>INJURED_OR_DIED</a:t>
            </a:r>
            <a:r>
              <a:rPr lang="en-US" sz="2400" dirty="0" smtClean="0"/>
              <a:t> in the joined table in </a:t>
            </a:r>
            <a:r>
              <a:rPr lang="en-US" sz="2400" dirty="0" err="1" smtClean="0"/>
              <a:t>KNIME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According to </a:t>
            </a:r>
            <a:r>
              <a:rPr lang="en-US" dirty="0" err="1" smtClean="0"/>
              <a:t>RIMARC</a:t>
            </a:r>
            <a:r>
              <a:rPr lang="en-US" dirty="0" smtClean="0"/>
              <a:t>, the feature </a:t>
            </a:r>
            <a:r>
              <a:rPr lang="en-US" dirty="0" err="1" smtClean="0"/>
              <a:t>HARM_EV</a:t>
            </a:r>
            <a:r>
              <a:rPr lang="en-US" dirty="0" smtClean="0"/>
              <a:t> (the first harmful event) is the most effective on the number of people died in an accident and the injury of each person.</a:t>
            </a:r>
          </a:p>
          <a:p>
            <a:pPr lvl="1"/>
            <a:r>
              <a:rPr lang="en-US" dirty="0" smtClean="0"/>
              <a:t>bridge overhead</a:t>
            </a:r>
          </a:p>
          <a:p>
            <a:pPr lvl="1"/>
            <a:r>
              <a:rPr lang="en-US" dirty="0" smtClean="0"/>
              <a:t>fire/explosion</a:t>
            </a:r>
          </a:p>
          <a:p>
            <a:pPr lvl="1"/>
            <a:r>
              <a:rPr lang="en-US" dirty="0" err="1" smtClean="0"/>
              <a:t>coulvert</a:t>
            </a:r>
            <a:r>
              <a:rPr lang="en-US" dirty="0" smtClean="0"/>
              <a:t>, tree, building, post</a:t>
            </a:r>
          </a:p>
          <a:p>
            <a:pPr lvl="1"/>
            <a:r>
              <a:rPr lang="en-US" dirty="0" smtClean="0"/>
              <a:t>motor vehicle in transport</a:t>
            </a:r>
          </a:p>
          <a:p>
            <a:pPr lvl="1">
              <a:buFont typeface="Wingdings"/>
              <a:buChar char="è"/>
            </a:pPr>
            <a:r>
              <a:rPr lang="en-US" dirty="0" smtClean="0">
                <a:sym typeface="Wingdings" pitchFamily="2" charset="2"/>
              </a:rPr>
              <a:t>Hitting a tough surface is much more dangerous than hitting automobiles.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If two automobiles collide, front-to-front collisions are much more dangerous than any other collision.</a:t>
            </a:r>
          </a:p>
          <a:p>
            <a:pPr lvl="0"/>
            <a:r>
              <a:rPr lang="en-US" dirty="0" smtClean="0"/>
              <a:t>As the number of vehicles involved in an accident increases, the risk of death decreases.</a:t>
            </a:r>
          </a:p>
          <a:p>
            <a:pPr lvl="1"/>
            <a:r>
              <a:rPr lang="en-US" dirty="0" smtClean="0"/>
              <a:t>probably because mass transportation is more secure due to vehicle type</a:t>
            </a:r>
          </a:p>
          <a:p>
            <a:r>
              <a:rPr lang="en-US" dirty="0" smtClean="0"/>
              <a:t>Although heavy vehicles are safer in general, light trucks and pickups are more risky than sedans in case of an accident.</a:t>
            </a:r>
          </a:p>
          <a:p>
            <a:r>
              <a:rPr lang="en-US" dirty="0" smtClean="0"/>
              <a:t>As wheelbase length increases, death rate in accidents decrease.</a:t>
            </a:r>
          </a:p>
          <a:p>
            <a:r>
              <a:rPr lang="en-US" dirty="0" smtClean="0"/>
              <a:t>More cyclists die than pedestrians in traffic accidents.</a:t>
            </a:r>
          </a:p>
          <a:p>
            <a:r>
              <a:rPr lang="en-US" dirty="0" smtClean="0"/>
              <a:t>Risk of death increases 4 times when a person is ejected from the vehicle.</a:t>
            </a:r>
          </a:p>
          <a:p>
            <a:r>
              <a:rPr lang="en-US" dirty="0" smtClean="0"/>
              <a:t>Accidents involving less number of vehicles are more risky.</a:t>
            </a:r>
            <a:endParaRPr lang="en-US" dirty="0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27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Passenger vehicles, trucks, and motorcycles may be investigated separately.</a:t>
            </a:r>
            <a:endParaRPr lang="en-US" dirty="0" smtClean="0"/>
          </a:p>
          <a:p>
            <a:pPr lvl="1">
              <a:buFont typeface="Wingdings"/>
              <a:buChar char="è"/>
            </a:pPr>
            <a:r>
              <a:rPr lang="en-US" dirty="0" smtClean="0">
                <a:sym typeface="Wingdings" pitchFamily="2" charset="2"/>
              </a:rPr>
              <a:t>better results related to vehicle brands and physical properties</a:t>
            </a:r>
          </a:p>
          <a:p>
            <a:pPr lvl="1">
              <a:buFont typeface="Wingdings"/>
              <a:buChar char="è"/>
            </a:pPr>
            <a:r>
              <a:rPr lang="en-US" dirty="0" smtClean="0">
                <a:sym typeface="Wingdings" pitchFamily="2" charset="2"/>
              </a:rPr>
              <a:t>specific properties such as helmet usage may be investigated</a:t>
            </a:r>
          </a:p>
          <a:p>
            <a:pPr lvl="1">
              <a:buFont typeface="Wingdings"/>
              <a:buChar char="è"/>
            </a:pPr>
            <a:r>
              <a:rPr lang="en-US" dirty="0" smtClean="0">
                <a:sym typeface="Wingdings" pitchFamily="2" charset="2"/>
              </a:rPr>
              <a:t>better and simpler decision trees may be obtained</a:t>
            </a:r>
            <a:endParaRPr lang="en-US" dirty="0" smtClean="0"/>
          </a:p>
          <a:p>
            <a:r>
              <a:rPr lang="en-US" dirty="0" smtClean="0"/>
              <a:t>A new feature “death ratio” may be calculated as the number of deaths / the number of people for each accident.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C10E-B5C6-41D6-B626-F37E4992CA08}" type="slidenum">
              <a:rPr lang="en-US" noProof="0" smtClean="0"/>
              <a:pPr/>
              <a:t>28</a:t>
            </a:fld>
            <a:endParaRPr lang="en-US" noProof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İKET-TABANLI KONUMLAMA İLE İNSAN AKTİVİTELERİNİN TANINMASI">
  <a:themeElements>
    <a:clrScheme name="Özel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FF00"/>
      </a:accent1>
      <a:accent2>
        <a:srgbClr val="C00000"/>
      </a:accent2>
      <a:accent3>
        <a:srgbClr val="00A800"/>
      </a:accent3>
      <a:accent4>
        <a:srgbClr val="C901FF"/>
      </a:accent4>
      <a:accent5>
        <a:srgbClr val="0058A8"/>
      </a:accent5>
      <a:accent6>
        <a:srgbClr val="C87700"/>
      </a:accent6>
      <a:hlink>
        <a:srgbClr val="0000FF"/>
      </a:hlink>
      <a:folHlink>
        <a:srgbClr val="800080"/>
      </a:folHlink>
    </a:clrScheme>
    <a:fontScheme name="Temiz 2">
      <a:majorFont>
        <a:latin typeface="Candara"/>
        <a:ea typeface=""/>
        <a:cs typeface=""/>
      </a:majorFont>
      <a:minorFont>
        <a:latin typeface="DejaVu Serif Condensed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ETİKET-TABANLI KONUMLAMA İLE İNSAN AKTİVİTELERİNİN TANINMASI</Template>
  <TotalTime>9275</TotalTime>
  <Words>1654</Words>
  <Application>Microsoft Office PowerPoint</Application>
  <PresentationFormat>Ekran Gösterisi (4:3)</PresentationFormat>
  <Paragraphs>386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29" baseType="lpstr">
      <vt:lpstr>ETİKET-TABANLI KONUMLAMA İLE İNSAN AKTİVİTELERİNİN TANINMASI</vt:lpstr>
      <vt:lpstr>Analysis of Fatal Traffic Accidents</vt:lpstr>
      <vt:lpstr>Outline</vt:lpstr>
      <vt:lpstr>Introduction</vt:lpstr>
      <vt:lpstr>Objective</vt:lpstr>
      <vt:lpstr>Expert</vt:lpstr>
      <vt:lpstr>Dataset</vt:lpstr>
      <vt:lpstr>Dataset: Accident Table</vt:lpstr>
      <vt:lpstr>Dataset: Accident Table</vt:lpstr>
      <vt:lpstr>Dataset: Person Table</vt:lpstr>
      <vt:lpstr>Dataset: Vehicle Table</vt:lpstr>
      <vt:lpstr>Data Analysis</vt:lpstr>
      <vt:lpstr>Data Analysis</vt:lpstr>
      <vt:lpstr>Data Analysis</vt:lpstr>
      <vt:lpstr>Data Analysis Tools</vt:lpstr>
      <vt:lpstr>Data Analysis Tools RapidMiner</vt:lpstr>
      <vt:lpstr>Data Analysis Tools KNIME</vt:lpstr>
      <vt:lpstr>Data Analysis Tools KNIME</vt:lpstr>
      <vt:lpstr>Analysis:  Number of Fatals</vt:lpstr>
      <vt:lpstr>Analysis:  Number of Fatals</vt:lpstr>
      <vt:lpstr>Analysis: Decision Tree for Number of Fatals</vt:lpstr>
      <vt:lpstr>Analysis:  Deaths</vt:lpstr>
      <vt:lpstr>Analysis:  Deaths</vt:lpstr>
      <vt:lpstr>Analysis: Decision Tree for Death</vt:lpstr>
      <vt:lpstr>Analysis:  Injuries or Deaths</vt:lpstr>
      <vt:lpstr>Analysis:  Injuries or Deaths</vt:lpstr>
      <vt:lpstr>Analysis: Decision Tree for Injury or Death</vt:lpstr>
      <vt:lpstr>Conclusion</vt:lpstr>
      <vt:lpstr>Future Work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of Fatal Traffic Accidents</dc:title>
  <dc:creator>Aras Yurtman</dc:creator>
  <cp:lastModifiedBy>Aras Yurtman</cp:lastModifiedBy>
  <cp:revision>557</cp:revision>
  <dcterms:created xsi:type="dcterms:W3CDTF">2012-04-14T12:07:26Z</dcterms:created>
  <dcterms:modified xsi:type="dcterms:W3CDTF">2012-12-27T04:05:18Z</dcterms:modified>
</cp:coreProperties>
</file>